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7" r:id="rId2"/>
    <p:sldId id="291" r:id="rId3"/>
    <p:sldId id="303" r:id="rId4"/>
    <p:sldId id="304" r:id="rId5"/>
    <p:sldId id="305" r:id="rId6"/>
    <p:sldId id="294" r:id="rId7"/>
    <p:sldId id="295" r:id="rId8"/>
    <p:sldId id="293" r:id="rId9"/>
    <p:sldId id="296" r:id="rId10"/>
    <p:sldId id="302" r:id="rId11"/>
    <p:sldId id="297" r:id="rId12"/>
    <p:sldId id="299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86"/>
    <p:restoredTop sz="89329"/>
  </p:normalViewPr>
  <p:slideViewPr>
    <p:cSldViewPr snapToGrid="0">
      <p:cViewPr varScale="1">
        <p:scale>
          <a:sx n="142" d="100"/>
          <a:sy n="142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8EB83-4C79-A342-9135-A9C54C014FD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4CB9C-E3BA-8549-842B-279FDF4AA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59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455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Editing the shape of a 3D scene, for example, </a:t>
            </a:r>
            <a:r>
              <a:rPr lang="en-US" b="0" i="0" dirty="0">
                <a:effectLst/>
                <a:latin typeface="Arial" panose="020B0604020202020204" pitchFamily="34" charset="0"/>
              </a:rPr>
              <a:t>Optimus Prime transforms between a humanoid and a truck, impacts many applications in computer vision.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main challenge of this task is % to generate visual-faithful, natural results consistent with ambient environment. 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1366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04581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" altLang="zh-CN" dirty="0"/>
              <a:t>replacing the components of f </a:t>
            </a:r>
            <a:r>
              <a:rPr lang="en" altLang="zh-CN" dirty="0" err="1"/>
              <a:t>i</a:t>
            </a:r>
            <a:r>
              <a:rPr lang="en" altLang="zh-CN" dirty="0"/>
              <a:t> t for the inner-face region with their counterparts</a:t>
            </a:r>
            <a:endParaRPr lang="en" altLang="zh-CN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9652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17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7604488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0122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26273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9935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85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5557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79701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DABC0-A1CC-F125-11C2-4E4C943B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B34165-80C0-E0D9-57DE-3CA318A50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DD0C72-46B4-F694-6F45-1F5AADE6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483AF-D2A0-215E-D212-DA03A121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A00153-297F-D47E-AAB2-3D73E9A7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0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B039B-417B-3E1E-ACB2-7A6DCA66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75FAB7-75D5-ECA4-F246-FE5E7D6B4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C29B1-5A2C-B6F6-0D4F-21B1C701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56243-4595-A361-7824-6C6E0F36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E6D9CF-EEBC-44E7-D715-0A7C0ACA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520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34CA6A-CEA6-7338-0316-6F73B0340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FDC898-89A6-031C-5D83-B5F5E46E7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D74521-8EB6-1397-645F-A255BD7A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1EC16-63E8-747A-F670-15F7BF5F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21E72-F331-1898-CC1D-DE63EAB4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61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5BD12-A05F-E52F-8B21-A375857D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AE199-E570-FF88-B4C3-84CE7617E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5DEFB-1030-B403-9A0E-47982D33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E0200-D745-7666-652E-2B19E661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0F7526-50C0-03C3-B9C0-A663BBBD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30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97213-75F4-9309-5686-26230D5E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F97D07-393E-F1D1-3475-694558CC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98737D-99CF-71C1-2567-731BCE87C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02674-4762-B696-9785-EE3490BF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2325A7-F4D7-CDE7-DD92-8ACD340B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97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B37F4-38F3-F829-AECB-AAB52BD0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97EBE-162C-F277-0302-18C002E20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0768F6-CCB3-2A11-9A79-915D31C81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074C0-66AA-2949-CF01-1F26EB4A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E25A57-57CD-4E85-BC4F-26BB0AAC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3E9F24-78BB-71B9-9C85-E4DC80B3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27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6932E-9F9F-5584-CA04-38F35D82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2F96CE-E4FE-32E3-EDB3-426C7D7D9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AB6FFC-098B-2EFD-7FC7-D48129C49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AF6BC3-1D64-7763-1F98-40C1EE99C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C1E1C-BBFE-9175-D364-4CDB7ADD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1F10A6-EA4B-8EE9-7435-1E6259FB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DF9085-67C9-6FFF-E66D-0D5B1111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0A513-E38D-A774-4AF8-552E9D86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589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F8ECE-427E-5F79-97F7-3398A380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551CB1-E9A1-0F9C-55AF-CA167BB5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4B4316-C614-098E-441E-37C71E96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F5A78F-7BC5-3E66-D37B-5BD18B96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69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F9DAFE-D929-9A4A-6C76-F81BB194C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AA9D63-A661-B34E-D767-B80B07CA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A06AA-B30D-424B-D30F-0D5BF468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18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1849B-024B-6A05-0E9E-44147A79C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12514-D3AC-A41A-BD40-06AFCE137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78E1DD-7366-6D24-2559-EE18E8604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3742DC-B106-A0EA-0075-29B8C47D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518475-AEA9-42FB-54EA-EEC5F603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698DC-58C2-D1AF-6251-FC486C5F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14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2CAAF-5517-560D-04A7-1695BA32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E2CB2-F13C-D25D-C0B7-448BAC1C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0EBCBD-0EC4-AC67-A224-3CF1BEF5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CC6244-F292-02D3-374C-6E4F617C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C199FE-6D13-35A8-4B5D-BF8534CBC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C9D828-4F2D-A9D8-C65F-65DFF65A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5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F1EEFC-C069-DBBC-2834-A242DAC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37486C-420B-06DA-C5A5-4FEA5544A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5223D0-23E5-AA80-2D5D-A7D875E18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9221E-C339-2A47-8742-1DC54FB847B1}" type="datetimeFigureOut">
              <a:rPr kumimoji="1" lang="zh-CN" altLang="en-US" smtClean="0"/>
              <a:t>2023/11/22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C7254B-B25B-7D3F-9C22-A7F908882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4DBAC4-A26C-F1AC-91D9-56B255349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546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A9952-F783-5449-8ED9-A92BDBF8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13923" y="1873569"/>
            <a:ext cx="10237618" cy="1801607"/>
          </a:xfrm>
        </p:spPr>
        <p:txBody>
          <a:bodyPr>
            <a:normAutofit fontScale="90000"/>
          </a:bodyPr>
          <a:lstStyle/>
          <a:p>
            <a:r>
              <a:rPr kumimoji="1" lang="en-US" altLang="zh-CN" sz="5400" dirty="0">
                <a:latin typeface="Georgia Pro" panose="02040502050405020303" pitchFamily="18" charset="0"/>
              </a:rPr>
              <a:t>SenseTime</a:t>
            </a:r>
            <a:r>
              <a:rPr kumimoji="1" lang="zh-CN" altLang="en-US" sz="5400" dirty="0">
                <a:latin typeface="Georgia Pro" panose="02040502050405020303" pitchFamily="18" charset="0"/>
              </a:rPr>
              <a:t> </a:t>
            </a:r>
            <a:r>
              <a:rPr kumimoji="1" lang="en-US" altLang="zh-CN" sz="5400" dirty="0">
                <a:latin typeface="Georgia Pro" panose="02040502050405020303" pitchFamily="18" charset="0"/>
              </a:rPr>
              <a:t>Scholarship Interview</a:t>
            </a:r>
            <a:br>
              <a:rPr kumimoji="1" lang="en-US" altLang="zh-CN" dirty="0">
                <a:latin typeface="Georgia Pro" panose="02040502050405020303" pitchFamily="18" charset="0"/>
              </a:rPr>
            </a:br>
            <a:r>
              <a:rPr kumimoji="1" lang="en-US" altLang="zh-CN" dirty="0">
                <a:latin typeface="Georgia Pro" panose="02040502050405020303" pitchFamily="18" charset="0"/>
              </a:rPr>
              <a:t>——</a:t>
            </a:r>
            <a:r>
              <a:rPr kumimoji="1" lang="en-US" altLang="zh-CN" sz="4900" dirty="0">
                <a:latin typeface="Georgia Pro" panose="02040502050405020303" pitchFamily="18" charset="0"/>
              </a:rPr>
              <a:t>Research Introduction</a:t>
            </a:r>
            <a:endParaRPr kumimoji="1" lang="zh-CN" altLang="en-US" sz="4900" dirty="0">
              <a:latin typeface="Georgia Pro" panose="020405020504050203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000821-071B-4C34-4695-1D0BBF2A5145}"/>
              </a:ext>
            </a:extLst>
          </p:cNvPr>
          <p:cNvSpPr txBox="1"/>
          <p:nvPr/>
        </p:nvSpPr>
        <p:spPr>
          <a:xfrm>
            <a:off x="2032475" y="982922"/>
            <a:ext cx="840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Georgia Pro" panose="02040502050405020303" pitchFamily="18" charset="0"/>
              </a:rPr>
              <a:t>SenseTime Scholarship Interview</a:t>
            </a:r>
            <a:r>
              <a:rPr kumimoji="1" lang="zh-CN" altLang="en-US" sz="2000" i="1" dirty="0">
                <a:latin typeface="Georgia Pro" panose="02040502050405020303" pitchFamily="18" charset="0"/>
              </a:rPr>
              <a:t> </a:t>
            </a:r>
            <a:r>
              <a:rPr kumimoji="1" lang="en-US" altLang="zh-CN" sz="2000" i="1" dirty="0">
                <a:latin typeface="Georgia Pro" panose="02040502050405020303" pitchFamily="18" charset="0"/>
              </a:rPr>
              <a:t>@ 11/25/2023</a:t>
            </a:r>
            <a:endParaRPr lang="en-US" sz="2000" dirty="0">
              <a:latin typeface="Georgia Pro" panose="02040502050405020303" pitchFamily="18" charset="0"/>
            </a:endParaRPr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ACEEC3D2-2750-680E-7576-9E8F62B13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3464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sz="4200" dirty="0">
                <a:latin typeface="Georgia Pro" panose="02040502050405020303" pitchFamily="18" charset="0"/>
                <a:ea typeface="+mj-ea"/>
                <a:cs typeface="+mj-cs"/>
              </a:rPr>
              <a:t>Linzhan MOU</a:t>
            </a:r>
          </a:p>
          <a:p>
            <a:r>
              <a:rPr kumimoji="1" lang="en-US" sz="2600" dirty="0">
                <a:latin typeface="Georgia Pro" panose="02040502050405020303" pitchFamily="18" charset="0"/>
                <a:ea typeface="+mj-ea"/>
                <a:cs typeface="+mj-cs"/>
              </a:rPr>
              <a:t>CKC Honors College @ Zhejiang University</a:t>
            </a:r>
          </a:p>
          <a:p>
            <a:r>
              <a:rPr kumimoji="1" lang="en-US" altLang="zh-CN" sz="2600" dirty="0">
                <a:latin typeface="Georgia Pro" panose="02040502050405020303" pitchFamily="18" charset="0"/>
                <a:ea typeface="+mj-ea"/>
                <a:cs typeface="+mj-cs"/>
              </a:rPr>
              <a:t>3D Vision/Generative AI</a:t>
            </a:r>
            <a:endParaRPr kumimoji="1" lang="en-US" sz="2600" dirty="0">
              <a:latin typeface="Georgia Pro" panose="02040502050405020303" pitchFamily="18" charset="0"/>
              <a:ea typeface="+mj-ea"/>
              <a:cs typeface="+mj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0" y="411370"/>
            <a:ext cx="5565875" cy="75437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Experiment Results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  <p:pic>
        <p:nvPicPr>
          <p:cNvPr id="10" name="2">
            <a:hlinkClick r:id="" action="ppaction://media"/>
            <a:extLst>
              <a:ext uri="{FF2B5EF4-FFF2-40B4-BE49-F238E27FC236}">
                <a16:creationId xmlns:a16="http://schemas.microsoft.com/office/drawing/2014/main" id="{19F5EE27-BDE3-FB29-B876-F76A14E67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2084" y="1197168"/>
            <a:ext cx="8557047" cy="48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75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AttFace: High-resolution Face Swapping with Attention Network</a:t>
            </a:r>
            <a:r>
              <a:rPr lang="en" altLang="zh-CN" sz="1400" dirty="0"/>
              <a:t> </a:t>
            </a:r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(TCI </a:t>
            </a:r>
            <a:r>
              <a:rPr lang="en" altLang="zh-CN" sz="3600" i="1" dirty="0">
                <a:solidFill>
                  <a:srgbClr val="000000"/>
                </a:solidFill>
                <a:latin typeface="Georgia" panose="02040502050405020303" pitchFamily="18" charset="0"/>
              </a:rPr>
              <a:t>under review</a:t>
            </a:r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BBF5CD2-4DFE-B30E-8563-25036B4E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8" y="1344859"/>
            <a:ext cx="11064262" cy="2290970"/>
          </a:xfrm>
        </p:spPr>
        <p:txBody>
          <a:bodyPr>
            <a:normAutofit/>
          </a:bodyPr>
          <a:lstStyle/>
          <a:p>
            <a:r>
              <a:rPr lang="en" altLang="zh-CN" sz="2400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Class-Specific Attributes Transfer</a:t>
            </a:r>
          </a:p>
          <a:p>
            <a:pPr lvl="1"/>
            <a:r>
              <a:rPr lang="en" altLang="zh-CN" dirty="0">
                <a:latin typeface="Georgia Pro" panose="02040502050405020303" pitchFamily="18" charset="0"/>
              </a:rPr>
              <a:t>To finely aggregate identity information between identity and reference faces, we propose a novel Identity Transfer module, which is well designed based on the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self-attention mechanism</a:t>
            </a:r>
            <a:r>
              <a:rPr lang="en" altLang="zh-CN" dirty="0">
                <a:latin typeface="Georgia Pro" panose="02040502050405020303" pitchFamily="18" charset="0"/>
              </a:rPr>
              <a:t>.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sz="2400" dirty="0">
              <a:latin typeface="Georgia Pro" panose="02040502050405020303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5372A3E-9AD2-C1EA-1F03-ADF0614A3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8"/>
          <a:stretch/>
        </p:blipFill>
        <p:spPr>
          <a:xfrm>
            <a:off x="3432718" y="3418190"/>
            <a:ext cx="5241073" cy="307971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4C8F0A-41E7-3993-9DEB-769CC25E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2830188"/>
            <a:ext cx="4457700" cy="5207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B5E2B1-4AC4-9C60-34BF-4AB56DD002C1}"/>
              </a:ext>
            </a:extLst>
          </p:cNvPr>
          <p:cNvSpPr txBox="1"/>
          <p:nvPr/>
        </p:nvSpPr>
        <p:spPr>
          <a:xfrm>
            <a:off x="1632082" y="3866220"/>
            <a:ext cx="19493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Source Face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Feature map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08FA9C-ACD5-0C0D-AC61-DE042CAA2BEB}"/>
              </a:ext>
            </a:extLst>
          </p:cNvPr>
          <p:cNvSpPr txBox="1"/>
          <p:nvPr/>
        </p:nvSpPr>
        <p:spPr>
          <a:xfrm>
            <a:off x="1632082" y="5355217"/>
            <a:ext cx="42892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Target Face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Feature map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459A79-08A8-D47D-1AB7-E06B7947C431}"/>
              </a:ext>
            </a:extLst>
          </p:cNvPr>
          <p:cNvSpPr txBox="1"/>
          <p:nvPr/>
        </p:nvSpPr>
        <p:spPr>
          <a:xfrm>
            <a:off x="4382716" y="5224164"/>
            <a:ext cx="43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K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ADE3E5-A455-C67F-12C1-369F013176BC}"/>
              </a:ext>
            </a:extLst>
          </p:cNvPr>
          <p:cNvSpPr txBox="1"/>
          <p:nvPr/>
        </p:nvSpPr>
        <p:spPr>
          <a:xfrm>
            <a:off x="5618644" y="5225462"/>
            <a:ext cx="43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V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BA6577-DAE5-E6A8-5A47-E72B3A2F0A99}"/>
              </a:ext>
            </a:extLst>
          </p:cNvPr>
          <p:cNvSpPr txBox="1"/>
          <p:nvPr/>
        </p:nvSpPr>
        <p:spPr>
          <a:xfrm>
            <a:off x="4382716" y="4295468"/>
            <a:ext cx="43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Q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6740899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12</a:t>
            </a:fld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AttFace: High-resolution Face Swapping with Attention Network</a:t>
            </a:r>
            <a:r>
              <a:rPr lang="en" altLang="zh-CN" sz="1400" dirty="0"/>
              <a:t> </a:t>
            </a:r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(TCI </a:t>
            </a:r>
            <a:r>
              <a:rPr lang="en" altLang="zh-CN" sz="3600" i="1" dirty="0">
                <a:solidFill>
                  <a:srgbClr val="000000"/>
                </a:solidFill>
                <a:latin typeface="Georgia" panose="02040502050405020303" pitchFamily="18" charset="0"/>
              </a:rPr>
              <a:t>under review</a:t>
            </a:r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56157C-1241-8C9C-CE26-8E1A9F4B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41" y="2731320"/>
            <a:ext cx="7772400" cy="3625030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BBF5CD2-4DFE-B30E-8563-25036B4E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344859"/>
            <a:ext cx="11162233" cy="1322142"/>
          </a:xfrm>
        </p:spPr>
        <p:txBody>
          <a:bodyPr>
            <a:normAutofit/>
          </a:bodyPr>
          <a:lstStyle/>
          <a:p>
            <a:r>
              <a:rPr lang="en" altLang="zh-CN" sz="2400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Background Transfer</a:t>
            </a:r>
          </a:p>
          <a:p>
            <a:pPr lvl="1"/>
            <a:r>
              <a:rPr lang="en" altLang="zh-CN" dirty="0">
                <a:latin typeface="Georgia Pro" panose="02040502050405020303" pitchFamily="18" charset="0"/>
              </a:rPr>
              <a:t>To eliminate the blending boundary, target features are aggregated with the generative features in a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multi-scale manner</a:t>
            </a:r>
            <a:r>
              <a:rPr lang="en" altLang="zh-CN" dirty="0">
                <a:latin typeface="Georgia Pro" panose="02040502050405020303" pitchFamily="18" charset="0"/>
              </a:rPr>
              <a:t>.</a:t>
            </a: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sz="2400" dirty="0">
              <a:latin typeface="Georgia Pro" panose="02040502050405020303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3025F5-5A06-7501-7495-5738A7A68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2387083"/>
            <a:ext cx="2794000" cy="635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1EBC28-A821-3D68-2E19-4261CECC8D13}"/>
              </a:ext>
            </a:extLst>
          </p:cNvPr>
          <p:cNvSpPr/>
          <p:nvPr/>
        </p:nvSpPr>
        <p:spPr>
          <a:xfrm>
            <a:off x="6479478" y="4516244"/>
            <a:ext cx="1515946" cy="780586"/>
          </a:xfrm>
          <a:custGeom>
            <a:avLst/>
            <a:gdLst>
              <a:gd name="connsiteX0" fmla="*/ 0 w 1515946"/>
              <a:gd name="connsiteY0" fmla="*/ 0 h 780586"/>
              <a:gd name="connsiteX1" fmla="*/ 490156 w 1515946"/>
              <a:gd name="connsiteY1" fmla="*/ 0 h 780586"/>
              <a:gd name="connsiteX2" fmla="*/ 949993 w 1515946"/>
              <a:gd name="connsiteY2" fmla="*/ 0 h 780586"/>
              <a:gd name="connsiteX3" fmla="*/ 1515946 w 1515946"/>
              <a:gd name="connsiteY3" fmla="*/ 0 h 780586"/>
              <a:gd name="connsiteX4" fmla="*/ 1515946 w 1515946"/>
              <a:gd name="connsiteY4" fmla="*/ 382487 h 780586"/>
              <a:gd name="connsiteX5" fmla="*/ 1515946 w 1515946"/>
              <a:gd name="connsiteY5" fmla="*/ 780586 h 780586"/>
              <a:gd name="connsiteX6" fmla="*/ 1040950 w 1515946"/>
              <a:gd name="connsiteY6" fmla="*/ 780586 h 780586"/>
              <a:gd name="connsiteX7" fmla="*/ 565953 w 1515946"/>
              <a:gd name="connsiteY7" fmla="*/ 780586 h 780586"/>
              <a:gd name="connsiteX8" fmla="*/ 0 w 1515946"/>
              <a:gd name="connsiteY8" fmla="*/ 780586 h 780586"/>
              <a:gd name="connsiteX9" fmla="*/ 0 w 1515946"/>
              <a:gd name="connsiteY9" fmla="*/ 413711 h 780586"/>
              <a:gd name="connsiteX10" fmla="*/ 0 w 1515946"/>
              <a:gd name="connsiteY10" fmla="*/ 0 h 78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15946" h="780586" extrusionOk="0">
                <a:moveTo>
                  <a:pt x="0" y="0"/>
                </a:moveTo>
                <a:cubicBezTo>
                  <a:pt x="146093" y="-4988"/>
                  <a:pt x="330051" y="8234"/>
                  <a:pt x="490156" y="0"/>
                </a:cubicBezTo>
                <a:cubicBezTo>
                  <a:pt x="650261" y="-8234"/>
                  <a:pt x="818993" y="10168"/>
                  <a:pt x="949993" y="0"/>
                </a:cubicBezTo>
                <a:cubicBezTo>
                  <a:pt x="1080993" y="-10168"/>
                  <a:pt x="1319466" y="6458"/>
                  <a:pt x="1515946" y="0"/>
                </a:cubicBezTo>
                <a:cubicBezTo>
                  <a:pt x="1516645" y="158530"/>
                  <a:pt x="1512586" y="249561"/>
                  <a:pt x="1515946" y="382487"/>
                </a:cubicBezTo>
                <a:cubicBezTo>
                  <a:pt x="1519306" y="515413"/>
                  <a:pt x="1525906" y="589316"/>
                  <a:pt x="1515946" y="780586"/>
                </a:cubicBezTo>
                <a:cubicBezTo>
                  <a:pt x="1329603" y="803592"/>
                  <a:pt x="1201452" y="791782"/>
                  <a:pt x="1040950" y="780586"/>
                </a:cubicBezTo>
                <a:cubicBezTo>
                  <a:pt x="880448" y="769390"/>
                  <a:pt x="717747" y="783953"/>
                  <a:pt x="565953" y="780586"/>
                </a:cubicBezTo>
                <a:cubicBezTo>
                  <a:pt x="414159" y="777219"/>
                  <a:pt x="261442" y="773637"/>
                  <a:pt x="0" y="780586"/>
                </a:cubicBezTo>
                <a:cubicBezTo>
                  <a:pt x="-10137" y="683036"/>
                  <a:pt x="17180" y="561118"/>
                  <a:pt x="0" y="413711"/>
                </a:cubicBezTo>
                <a:cubicBezTo>
                  <a:pt x="-17180" y="266304"/>
                  <a:pt x="20402" y="85874"/>
                  <a:pt x="0" y="0"/>
                </a:cubicBezTo>
                <a:close/>
              </a:path>
            </a:pathLst>
          </a:custGeom>
          <a:noFill/>
          <a:ln w="50800" cmpd="dbl">
            <a:solidFill>
              <a:srgbClr val="7030A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E5F141-751B-E692-4E45-1EFD97133CAE}"/>
              </a:ext>
            </a:extLst>
          </p:cNvPr>
          <p:cNvSpPr txBox="1"/>
          <p:nvPr/>
        </p:nvSpPr>
        <p:spPr>
          <a:xfrm>
            <a:off x="8071625" y="4706482"/>
            <a:ext cx="4289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Blender Module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563574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85" y="377187"/>
            <a:ext cx="4810570" cy="754373"/>
          </a:xfrm>
        </p:spPr>
        <p:txBody>
          <a:bodyPr>
            <a:normAutofit/>
          </a:bodyPr>
          <a:lstStyle/>
          <a:p>
            <a:r>
              <a:rPr lang="en" altLang="zh-CN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Short Bio</a:t>
            </a:r>
            <a:endParaRPr kumimoji="1" lang="en-US" dirty="0">
              <a:latin typeface="Georgia Pro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FCFBD1B-A271-6747-A9B0-9CF6FB1AC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6927" y="2242275"/>
            <a:ext cx="6288993" cy="3894653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en" altLang="zh-CN" dirty="0">
                <a:latin typeface="Georgia Pro" panose="02040502050405020303" pitchFamily="18" charset="0"/>
              </a:rPr>
              <a:t>Honors &amp; Awards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National Scholarship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First-Class Scholarship</a:t>
            </a:r>
            <a:r>
              <a:rPr lang="en" altLang="zh-CN" sz="1600" dirty="0">
                <a:latin typeface="Georgia Pro" panose="02040502050405020303" pitchFamily="18" charset="0"/>
              </a:rPr>
              <a:t> </a:t>
            </a:r>
            <a:r>
              <a:rPr lang="en" altLang="zh-CN" sz="1600" b="1" dirty="0">
                <a:latin typeface="Georgia Pro" panose="02040502050405020303" pitchFamily="18" charset="0"/>
              </a:rPr>
              <a:t>of Zhejiang University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Top 10 Outstanding Students of the Academy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Government Scholarship of Zhejiang Province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Supcon Technology Group Scholarship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National First Prize, CUMCM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International Gold Prize, IGEM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First Prize, Supcon Cup Robot Competition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Academic Excellence Scholarship of Zhejiang University</a:t>
            </a:r>
            <a:br>
              <a:rPr lang="en-US" sz="1400" dirty="0">
                <a:latin typeface="Georgia Pro" panose="02040502050405020303" pitchFamily="18" charset="0"/>
              </a:rPr>
            </a:br>
            <a:endParaRPr lang="en-US" sz="1400" dirty="0">
              <a:latin typeface="Georgia Pro" panose="02040502050405020303" pitchFamily="18" charset="0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DE25EF6-4058-D36B-6502-544821788A9D}"/>
              </a:ext>
            </a:extLst>
          </p:cNvPr>
          <p:cNvSpPr txBox="1">
            <a:spLocks/>
          </p:cNvSpPr>
          <p:nvPr/>
        </p:nvSpPr>
        <p:spPr>
          <a:xfrm>
            <a:off x="5786927" y="609166"/>
            <a:ext cx="6288993" cy="1506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" altLang="zh-CN" dirty="0">
                <a:latin typeface="Georgia Pro" panose="02040502050405020303" pitchFamily="18" charset="0"/>
              </a:rPr>
              <a:t>Education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-US" altLang="zh-CN" sz="1600" b="1" dirty="0">
                <a:latin typeface="Georgia Pro" panose="02040502050405020303" pitchFamily="18" charset="0"/>
              </a:rPr>
              <a:t>Major</a:t>
            </a:r>
            <a:r>
              <a:rPr lang="en-US" altLang="zh-CN" sz="1600" dirty="0">
                <a:latin typeface="Georgia Pro" panose="02040502050405020303" pitchFamily="18" charset="0"/>
              </a:rPr>
              <a:t>: Automation (Honors)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-US" altLang="zh-CN" sz="1600" b="1" dirty="0">
                <a:latin typeface="Georgia Pro" panose="02040502050405020303" pitchFamily="18" charset="0"/>
              </a:rPr>
              <a:t>GPA</a:t>
            </a:r>
            <a:r>
              <a:rPr lang="en-US" altLang="zh-CN" sz="1600" dirty="0">
                <a:latin typeface="Georgia Pro" panose="02040502050405020303" pitchFamily="18" charset="0"/>
              </a:rPr>
              <a:t>: 3.98/4.0</a:t>
            </a:r>
            <a:r>
              <a:rPr lang="zh-CN" altLang="en-US" sz="1600" dirty="0">
                <a:latin typeface="Georgia Pro" panose="02040502050405020303" pitchFamily="18" charset="0"/>
              </a:rPr>
              <a:t> </a:t>
            </a:r>
            <a:r>
              <a:rPr lang="en-US" altLang="zh-CN" sz="1600" dirty="0">
                <a:latin typeface="Georgia Pro" panose="02040502050405020303" pitchFamily="18" charset="0"/>
              </a:rPr>
              <a:t>, </a:t>
            </a:r>
            <a:r>
              <a:rPr lang="en-US" altLang="zh-CN" sz="1600" b="1" dirty="0">
                <a:latin typeface="Georgia Pro" panose="02040502050405020303" pitchFamily="18" charset="0"/>
              </a:rPr>
              <a:t>Major GPA</a:t>
            </a:r>
            <a:r>
              <a:rPr lang="en-US" altLang="zh-CN" sz="1600" dirty="0">
                <a:latin typeface="Georgia Pro" panose="02040502050405020303" pitchFamily="18" charset="0"/>
              </a:rPr>
              <a:t>: 3.99/4.0, </a:t>
            </a:r>
            <a:r>
              <a:rPr lang="en-US" altLang="zh-CN" sz="1600" b="1" dirty="0">
                <a:latin typeface="Georgia Pro" panose="02040502050405020303" pitchFamily="18" charset="0"/>
              </a:rPr>
              <a:t>Ranking</a:t>
            </a:r>
            <a:r>
              <a:rPr lang="en-US" altLang="zh-CN" sz="1600" dirty="0">
                <a:latin typeface="Georgia Pro" panose="02040502050405020303" pitchFamily="18" charset="0"/>
              </a:rPr>
              <a:t>: top 3%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-US" altLang="zh-CN" sz="1600" b="1" dirty="0">
                <a:latin typeface="Georgia Pro" panose="02040502050405020303" pitchFamily="18" charset="0"/>
              </a:rPr>
              <a:t>Minor</a:t>
            </a:r>
            <a:r>
              <a:rPr lang="en-US" altLang="zh-CN" sz="1600" dirty="0">
                <a:latin typeface="Georgia Pro" panose="02040502050405020303" pitchFamily="18" charset="0"/>
              </a:rPr>
              <a:t>: </a:t>
            </a:r>
            <a:r>
              <a:rPr lang="en" altLang="zh-CN" sz="1600" dirty="0">
                <a:latin typeface="Georgia Pro" panose="02040502050405020303" pitchFamily="18" charset="0"/>
              </a:rPr>
              <a:t>Advanced Honor Class of Engineering Education</a:t>
            </a:r>
          </a:p>
          <a:p>
            <a:pPr lvl="1">
              <a:spcBef>
                <a:spcPct val="0"/>
              </a:spcBef>
            </a:pPr>
            <a:endParaRPr lang="en" altLang="zh-CN" dirty="0">
              <a:latin typeface="Georgia Pro" panose="02040502050405020303" pitchFamily="18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E741AE-942C-2295-4BF2-4B215355E55E}"/>
              </a:ext>
            </a:extLst>
          </p:cNvPr>
          <p:cNvSpPr txBox="1">
            <a:spLocks/>
          </p:cNvSpPr>
          <p:nvPr/>
        </p:nvSpPr>
        <p:spPr>
          <a:xfrm>
            <a:off x="673691" y="2298425"/>
            <a:ext cx="6288993" cy="366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" altLang="zh-CN" dirty="0">
                <a:latin typeface="Georgia Pro" panose="02040502050405020303" pitchFamily="18" charset="0"/>
              </a:rPr>
              <a:t>Research Experience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Vision-Group, UIUC, USA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Advisor: Prof. Yuxiong WANG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Topic: Generative AI/3D Vision</a:t>
            </a:r>
            <a:endParaRPr lang="en" altLang="zh-CN" sz="1600" b="1" dirty="0">
              <a:latin typeface="Georgia Pro" panose="02040502050405020303" pitchFamily="18" charset="0"/>
            </a:endParaRP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State Key Laboratory of CAD&amp;CG, ZJU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Advisor: Prof. Xiaowei ZHOU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Topic: 3D Vision/Graphics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APRIL-Lab, ZJU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Advisor: Prof. Yong LIU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Topic: Computer Vision/Generative AI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12B570F-6599-4C31-8B0B-4DEBF84FBDA3}"/>
              </a:ext>
            </a:extLst>
          </p:cNvPr>
          <p:cNvSpPr txBox="1">
            <a:spLocks/>
          </p:cNvSpPr>
          <p:nvPr/>
        </p:nvSpPr>
        <p:spPr>
          <a:xfrm>
            <a:off x="500285" y="1131560"/>
            <a:ext cx="5286642" cy="864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sz="3200" b="1" dirty="0">
                <a:solidFill>
                  <a:srgbClr val="000000"/>
                </a:solidFill>
                <a:latin typeface="Georgia" panose="02040502050405020303" pitchFamily="18" charset="0"/>
              </a:rPr>
              <a:t>Linzhan MOU(牟林湛)</a:t>
            </a:r>
            <a:endParaRPr kumimoji="1" lang="en-US" sz="32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562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1" y="360095"/>
            <a:ext cx="11197240" cy="754373"/>
          </a:xfrm>
        </p:spPr>
        <p:txBody>
          <a:bodyPr>
            <a:noAutofit/>
          </a:bodyPr>
          <a:lstStyle/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Instruct 4D-to-4D (CVPR2024 </a:t>
            </a:r>
            <a:r>
              <a:rPr lang="en" altLang="zh-CN" sz="3600" i="1" u="sng" dirty="0">
                <a:solidFill>
                  <a:srgbClr val="000000"/>
                </a:solidFill>
                <a:latin typeface="Georgia" panose="02040502050405020303" pitchFamily="18" charset="0"/>
              </a:rPr>
              <a:t>under review</a:t>
            </a:r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696C989-888B-EB10-C726-B7CD95566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258026"/>
            <a:ext cx="11495134" cy="5098324"/>
          </a:xfrm>
        </p:spPr>
        <p:txBody>
          <a:bodyPr>
            <a:normAutofit/>
          </a:bodyPr>
          <a:lstStyle/>
          <a:p>
            <a:r>
              <a:rPr lang="en" altLang="zh-CN" sz="2400" b="1" dirty="0">
                <a:latin typeface="Georgia Pro" panose="02040502050405020303" pitchFamily="18" charset="0"/>
              </a:rPr>
              <a:t>Task: </a:t>
            </a:r>
            <a:r>
              <a:rPr lang="en" altLang="zh-CN" sz="2400" dirty="0">
                <a:latin typeface="Georgia Pro" panose="02040502050405020303" pitchFamily="18" charset="0"/>
              </a:rPr>
              <a:t>takes a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single semantic mask </a:t>
            </a:r>
            <a:r>
              <a:rPr lang="en" altLang="zh-CN" sz="2400" dirty="0">
                <a:latin typeface="Georgia Pro" panose="02040502050405020303" pitchFamily="18" charset="0"/>
              </a:rPr>
              <a:t>as input to synthesize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multi-view consistent color images </a:t>
            </a:r>
            <a:r>
              <a:rPr lang="en" altLang="zh-CN" sz="2400" dirty="0">
                <a:latin typeface="Georgia Pro" panose="02040502050405020303" pitchFamily="18" charset="0"/>
              </a:rPr>
              <a:t>of natural scenes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" altLang="zh-CN" sz="2400" b="1" dirty="0">
                <a:latin typeface="Georgia Pro" panose="02040502050405020303" pitchFamily="18" charset="0"/>
              </a:rPr>
              <a:t>Key idea</a:t>
            </a:r>
            <a:r>
              <a:rPr lang="en-US" altLang="zh-CN" sz="2400" dirty="0">
                <a:latin typeface="Georgia Pro" panose="02040502050405020303" pitchFamily="18" charset="0"/>
              </a:rPr>
              <a:t>: </a:t>
            </a:r>
            <a:r>
              <a:rPr lang="en" altLang="zh-CN" sz="2400" dirty="0">
                <a:latin typeface="Georgia Pro" panose="02040502050405020303" pitchFamily="18" charset="0"/>
              </a:rPr>
              <a:t>use a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semantic field </a:t>
            </a:r>
            <a:r>
              <a:rPr lang="en" altLang="zh-CN" sz="2400" dirty="0">
                <a:latin typeface="Georgia Pro" panose="02040502050405020303" pitchFamily="18" charset="0"/>
              </a:rPr>
              <a:t>as the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intermediate representation</a:t>
            </a:r>
            <a:r>
              <a:rPr lang="en" altLang="zh-CN" sz="2400" dirty="0">
                <a:latin typeface="Georgia Pro" panose="02040502050405020303" pitchFamily="18" charset="0"/>
              </a:rPr>
              <a:t>, which is easier to reconstruct from an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input semantic mask </a:t>
            </a:r>
            <a:r>
              <a:rPr lang="en" altLang="zh-CN" sz="2400" dirty="0">
                <a:latin typeface="Georgia Pro" panose="02040502050405020303" pitchFamily="18" charset="0"/>
              </a:rPr>
              <a:t>and then translate to a radiance field with the assistance of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off-the-shelf semantic image synthesis models</a:t>
            </a:r>
            <a:r>
              <a:rPr lang="en" altLang="zh-CN" sz="2400" dirty="0">
                <a:latin typeface="Georgia Pro" panose="02040502050405020303" pitchFamily="18" charset="0"/>
              </a:rPr>
              <a:t>. </a:t>
            </a:r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901525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1" y="360095"/>
            <a:ext cx="11197240" cy="754373"/>
          </a:xfrm>
        </p:spPr>
        <p:txBody>
          <a:bodyPr>
            <a:noAutofit/>
          </a:bodyPr>
          <a:lstStyle/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Instruct 4D-to-4D (CVPR2024 </a:t>
            </a:r>
            <a:r>
              <a:rPr lang="en" altLang="zh-CN" sz="3600" i="1" u="sng" dirty="0">
                <a:solidFill>
                  <a:srgbClr val="000000"/>
                </a:solidFill>
                <a:latin typeface="Georgia" panose="02040502050405020303" pitchFamily="18" charset="0"/>
              </a:rPr>
              <a:t>under review</a:t>
            </a:r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696C989-888B-EB10-C726-B7CD95566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258026"/>
            <a:ext cx="11495134" cy="5098324"/>
          </a:xfrm>
        </p:spPr>
        <p:txBody>
          <a:bodyPr>
            <a:normAutofit/>
          </a:bodyPr>
          <a:lstStyle/>
          <a:p>
            <a:r>
              <a:rPr lang="en" altLang="zh-CN" sz="2400" b="1" dirty="0">
                <a:latin typeface="Georgia Pro" panose="02040502050405020303" pitchFamily="18" charset="0"/>
              </a:rPr>
              <a:t>Task: </a:t>
            </a:r>
            <a:r>
              <a:rPr lang="en" altLang="zh-CN" sz="2400" dirty="0">
                <a:latin typeface="Georgia Pro" panose="02040502050405020303" pitchFamily="18" charset="0"/>
              </a:rPr>
              <a:t>takes a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single semantic mask </a:t>
            </a:r>
            <a:r>
              <a:rPr lang="en" altLang="zh-CN" sz="2400" dirty="0">
                <a:latin typeface="Georgia Pro" panose="02040502050405020303" pitchFamily="18" charset="0"/>
              </a:rPr>
              <a:t>as input to synthesize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multi-view consistent color images </a:t>
            </a:r>
            <a:r>
              <a:rPr lang="en" altLang="zh-CN" sz="2400" dirty="0">
                <a:latin typeface="Georgia Pro" panose="02040502050405020303" pitchFamily="18" charset="0"/>
              </a:rPr>
              <a:t>of natural scenes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" altLang="zh-CN" sz="2400" b="1" dirty="0">
                <a:latin typeface="Georgia Pro" panose="02040502050405020303" pitchFamily="18" charset="0"/>
              </a:rPr>
              <a:t>Key idea</a:t>
            </a:r>
            <a:r>
              <a:rPr lang="en-US" altLang="zh-CN" sz="2400" dirty="0">
                <a:latin typeface="Georgia Pro" panose="02040502050405020303" pitchFamily="18" charset="0"/>
              </a:rPr>
              <a:t>: </a:t>
            </a:r>
            <a:r>
              <a:rPr lang="en" altLang="zh-CN" sz="2400" dirty="0">
                <a:latin typeface="Georgia Pro" panose="02040502050405020303" pitchFamily="18" charset="0"/>
              </a:rPr>
              <a:t>use a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semantic field </a:t>
            </a:r>
            <a:r>
              <a:rPr lang="en" altLang="zh-CN" sz="2400" dirty="0">
                <a:latin typeface="Georgia Pro" panose="02040502050405020303" pitchFamily="18" charset="0"/>
              </a:rPr>
              <a:t>as the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intermediate representation</a:t>
            </a:r>
            <a:r>
              <a:rPr lang="en" altLang="zh-CN" sz="2400" dirty="0">
                <a:latin typeface="Georgia Pro" panose="02040502050405020303" pitchFamily="18" charset="0"/>
              </a:rPr>
              <a:t>, which is easier to reconstruct from an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input semantic mask </a:t>
            </a:r>
            <a:r>
              <a:rPr lang="en" altLang="zh-CN" sz="2400" dirty="0">
                <a:latin typeface="Georgia Pro" panose="02040502050405020303" pitchFamily="18" charset="0"/>
              </a:rPr>
              <a:t>and then translate to a radiance field with the assistance of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off-the-shelf semantic image synthesis models</a:t>
            </a:r>
            <a:r>
              <a:rPr lang="en" altLang="zh-CN" sz="2400" dirty="0">
                <a:latin typeface="Georgia Pro" panose="02040502050405020303" pitchFamily="18" charset="0"/>
              </a:rPr>
              <a:t>. </a:t>
            </a:r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647767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0" y="411370"/>
            <a:ext cx="6559661" cy="75437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Our Pipeline and Methods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54CFAD6-43BE-0AC6-EABB-B8C204F1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06" y="1318917"/>
            <a:ext cx="11075194" cy="20989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" altLang="zh-CN" sz="2400" dirty="0">
                <a:latin typeface="Georgia Pro" panose="02040502050405020303" pitchFamily="18" charset="0"/>
              </a:rPr>
              <a:t>Generate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multi-view semantic masks </a:t>
            </a:r>
            <a:r>
              <a:rPr lang="en" altLang="zh-CN" sz="2400" dirty="0">
                <a:latin typeface="Georgia Pro" panose="02040502050405020303" pitchFamily="18" charset="0"/>
              </a:rPr>
              <a:t>with an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inpainting network </a:t>
            </a:r>
            <a:r>
              <a:rPr lang="en" altLang="zh-CN" sz="2400" dirty="0">
                <a:latin typeface="Georgia Pro" panose="02040502050405020303" pitchFamily="18" charset="0"/>
              </a:rPr>
              <a:t>and then convert semantic masks to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RGB images </a:t>
            </a:r>
            <a:r>
              <a:rPr lang="en" altLang="zh-CN" sz="2400" dirty="0">
                <a:latin typeface="Georgia Pro" panose="02040502050405020303" pitchFamily="18" charset="0"/>
              </a:rPr>
              <a:t>using SPADE</a:t>
            </a:r>
            <a:endParaRPr lang="en-US" sz="2400" dirty="0">
              <a:latin typeface="Georgia Pro" panose="02040502050405020303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" altLang="zh-CN" dirty="0">
                <a:latin typeface="Georgia Pro" panose="02040502050405020303" pitchFamily="18" charset="0"/>
              </a:rPr>
              <a:t>learned with the supervision of multi-view 2D videos</a:t>
            </a:r>
          </a:p>
          <a:p>
            <a:pPr marL="457200" lvl="1" indent="0">
              <a:lnSpc>
                <a:spcPct val="100000"/>
              </a:lnSpc>
              <a:buNone/>
            </a:pPr>
            <a:endParaRPr lang="en-US" sz="2000" dirty="0">
              <a:latin typeface="Georgia Pro" panose="02040502050405020303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06F1F36-C224-EB95-5618-BBA6B1F7D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605084"/>
            <a:ext cx="10157012" cy="3324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2643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Volumetric Video Representations with Dynamic Codebooks (NeurIPS2023)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FD8CB80-2F8D-A32A-5789-6CC8D143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344858"/>
            <a:ext cx="11495134" cy="5098323"/>
          </a:xfrm>
        </p:spPr>
        <p:txBody>
          <a:bodyPr>
            <a:normAutofit/>
          </a:bodyPr>
          <a:lstStyle/>
          <a:p>
            <a:r>
              <a:rPr lang="en" altLang="zh-CN" sz="2400" b="1" dirty="0">
                <a:latin typeface="Georgia Pro" panose="02040502050405020303" pitchFamily="18" charset="0"/>
              </a:rPr>
              <a:t>Task: </a:t>
            </a:r>
            <a:r>
              <a:rPr lang="en" altLang="zh-CN" sz="2400" dirty="0">
                <a:latin typeface="Georgia Pro" panose="02040502050405020303" pitchFamily="18" charset="0"/>
              </a:rPr>
              <a:t>high-fidelity volumetric videos with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low storage cost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" altLang="zh-CN" sz="2400" b="1" dirty="0">
                <a:latin typeface="Georgia Pro" panose="02040502050405020303" pitchFamily="18" charset="0"/>
              </a:rPr>
              <a:t>Key idea</a:t>
            </a:r>
            <a:r>
              <a:rPr lang="en-US" altLang="zh-CN" sz="2400" dirty="0">
                <a:latin typeface="Georgia Pro" panose="02040502050405020303" pitchFamily="18" charset="0"/>
              </a:rPr>
              <a:t>: </a:t>
            </a:r>
            <a:r>
              <a:rPr lang="en" altLang="zh-CN" sz="2400" dirty="0">
                <a:latin typeface="Georgia Pro" panose="02040502050405020303" pitchFamily="18" charset="0"/>
              </a:rPr>
              <a:t>novel neural representation </a:t>
            </a:r>
            <a:r>
              <a:rPr lang="en-US" altLang="zh-CN" sz="2400" dirty="0">
                <a:latin typeface="Georgia Pro" panose="02040502050405020303" pitchFamily="18" charset="0"/>
              </a:rPr>
              <a:t>——</a:t>
            </a:r>
            <a:r>
              <a:rPr lang="zh-CN" altLang="en-US" sz="2400" dirty="0">
                <a:latin typeface="Georgia Pro" panose="02040502050405020303" pitchFamily="18" charset="0"/>
              </a:rPr>
              <a:t>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dynamic codebook</a:t>
            </a:r>
            <a:r>
              <a:rPr lang="en" altLang="zh-CN" sz="2400" dirty="0">
                <a:latin typeface="Georgia Pro" panose="02040502050405020303" pitchFamily="18" charset="0"/>
              </a:rPr>
              <a:t>, which first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merges similar features </a:t>
            </a:r>
            <a:r>
              <a:rPr lang="en" altLang="zh-CN" sz="2400" dirty="0">
                <a:latin typeface="Georgia Pro" panose="02040502050405020303" pitchFamily="18" charset="0"/>
              </a:rPr>
              <a:t>for the model compression and then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compensates for the potential decline</a:t>
            </a:r>
            <a:r>
              <a:rPr lang="en" altLang="zh-CN" sz="2400" dirty="0">
                <a:latin typeface="Georgia Pro" panose="02040502050405020303" pitchFamily="18" charset="0"/>
              </a:rPr>
              <a:t>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 rendering quality </a:t>
            </a:r>
            <a:r>
              <a:rPr lang="en" altLang="zh-CN" sz="2400" dirty="0">
                <a:latin typeface="Georgia Pro" panose="02040502050405020303" pitchFamily="18" charset="0"/>
              </a:rPr>
              <a:t>by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a set of dynamic codes</a:t>
            </a:r>
            <a:r>
              <a:rPr lang="en" altLang="zh-CN" sz="2400" dirty="0">
                <a:latin typeface="Georgia Pro" panose="02040502050405020303" pitchFamily="18" charset="0"/>
              </a:rPr>
              <a:t>. </a:t>
            </a:r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sz="2400" dirty="0">
              <a:latin typeface="Georgia Pro" panose="02040502050405020303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9E6FE7-8292-06DE-A134-DFBC74A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19" y="1956269"/>
            <a:ext cx="5606142" cy="285259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E1BE790-E007-F1BD-B1F2-D3DB66FA1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942" y="1956269"/>
            <a:ext cx="4492916" cy="25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90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0" y="411370"/>
            <a:ext cx="6559661" cy="75437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Our Pipeline and Methods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7CDA62-DEF1-7C87-757A-D2E98F359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49" y="30866"/>
            <a:ext cx="3857846" cy="2299739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54CFAD6-43BE-0AC6-EABB-B8C204F1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10" y="1390879"/>
            <a:ext cx="9300823" cy="51724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" altLang="zh-CN" sz="2400" dirty="0">
                <a:latin typeface="Georgia Pro" panose="02040502050405020303" pitchFamily="18" charset="0"/>
              </a:rPr>
              <a:t>Model volumetric videos with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multiple feature planes</a:t>
            </a:r>
            <a:endParaRPr lang="en-US" sz="2400" dirty="0">
              <a:solidFill>
                <a:srgbClr val="0070C0"/>
              </a:solidFill>
              <a:latin typeface="Georgia Pro" panose="02040502050405020303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" altLang="zh-CN" dirty="0">
                <a:latin typeface="Georgia Pro" panose="02040502050405020303" pitchFamily="18" charset="0"/>
              </a:rPr>
              <a:t>learned with the supervision of multi-view 2D videos</a:t>
            </a:r>
            <a:endParaRPr lang="en-US" dirty="0"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</a:pPr>
            <a:r>
              <a:rPr lang="en" altLang="zh-CN" sz="2400" dirty="0">
                <a:latin typeface="Georgia Pro" panose="02040502050405020303" pitchFamily="18" charset="0"/>
              </a:rPr>
              <a:t>Convert the feature planes to an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index plane as well as a codebook</a:t>
            </a:r>
          </a:p>
          <a:p>
            <a:pPr lvl="1">
              <a:lnSpc>
                <a:spcPct val="100000"/>
              </a:lnSpc>
            </a:pPr>
            <a:r>
              <a:rPr lang="en" altLang="zh-CN" sz="2000" dirty="0"/>
              <a:t> </a:t>
            </a:r>
            <a:r>
              <a:rPr lang="en-US" dirty="0">
                <a:latin typeface="Georgia Pro" panose="02040502050405020303" pitchFamily="18" charset="0"/>
              </a:rPr>
              <a:t>👍 </a:t>
            </a:r>
            <a:r>
              <a:rPr lang="en" altLang="zh-CN" dirty="0">
                <a:latin typeface="Georgia Pro" panose="02040502050405020303" pitchFamily="18" charset="0"/>
              </a:rPr>
              <a:t>the codebook is constructed by directly flattening of the feature plane</a:t>
            </a:r>
            <a:endParaRPr lang="en-US" dirty="0"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Georgia Pro" panose="02040502050405020303" pitchFamily="18" charset="0"/>
              </a:rPr>
              <a:t> </a:t>
            </a:r>
            <a:r>
              <a:rPr lang="en" sz="2400" dirty="0">
                <a:latin typeface="Georgia Pro" panose="02040502050405020303" pitchFamily="18" charset="0"/>
              </a:rPr>
              <a:t>U</a:t>
            </a:r>
            <a:r>
              <a:rPr lang="en" altLang="zh-CN" sz="2400" dirty="0">
                <a:latin typeface="Georgia Pro" panose="02040502050405020303" pitchFamily="18" charset="0"/>
              </a:rPr>
              <a:t>se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clustering method</a:t>
            </a:r>
            <a:r>
              <a:rPr lang="en" altLang="zh-CN" sz="2400" dirty="0">
                <a:latin typeface="Georgia Pro" panose="02040502050405020303" pitchFamily="18" charset="0"/>
              </a:rPr>
              <a:t> </a:t>
            </a:r>
            <a:r>
              <a:rPr lang="en-US" altLang="zh-CN" sz="2400" dirty="0">
                <a:latin typeface="Georgia Pro" panose="02040502050405020303" pitchFamily="18" charset="0"/>
              </a:rPr>
              <a:t>(K-means) </a:t>
            </a:r>
            <a:r>
              <a:rPr lang="en" altLang="zh-CN" sz="2400" dirty="0">
                <a:latin typeface="Georgia Pro" panose="02040502050405020303" pitchFamily="18" charset="0"/>
              </a:rPr>
              <a:t>to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merge similar codes</a:t>
            </a:r>
            <a:endParaRPr lang="en-US" sz="2400" dirty="0">
              <a:solidFill>
                <a:srgbClr val="0070C0"/>
              </a:solidFill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Dynamic codes</a:t>
            </a:r>
            <a:r>
              <a:rPr lang="en" altLang="zh-CN" sz="2400" dirty="0">
                <a:latin typeface="Georgia Pro" panose="02040502050405020303" pitchFamily="18" charset="0"/>
              </a:rPr>
              <a:t> are appended to the trimmed codebook </a:t>
            </a:r>
          </a:p>
          <a:p>
            <a:pPr lvl="1">
              <a:lnSpc>
                <a:spcPct val="100000"/>
              </a:lnSpc>
            </a:pPr>
            <a:r>
              <a:rPr lang="en" altLang="zh-CN" dirty="0">
                <a:solidFill>
                  <a:srgbClr val="0070C0"/>
                </a:solidFill>
                <a:latin typeface="Georgia Pro" panose="02040502050405020303" pitchFamily="18" charset="0"/>
              </a:rPr>
              <a:t>maintain an index plane </a:t>
            </a:r>
            <a:r>
              <a:rPr lang="en" altLang="zh-CN" dirty="0">
                <a:latin typeface="Georgia Pro" panose="02040502050405020303" pitchFamily="18" charset="0"/>
              </a:rPr>
              <a:t>for each time fragment</a:t>
            </a:r>
            <a:endParaRPr lang="en" altLang="zh-CN" dirty="0"/>
          </a:p>
          <a:p>
            <a:pPr lvl="1">
              <a:lnSpc>
                <a:spcPct val="100000"/>
              </a:lnSpc>
            </a:pPr>
            <a:r>
              <a:rPr lang="en" altLang="zh-CN" dirty="0">
                <a:solidFill>
                  <a:srgbClr val="0070C0"/>
                </a:solidFill>
                <a:latin typeface="Georgia Pro" panose="02040502050405020303" pitchFamily="18" charset="0"/>
              </a:rPr>
              <a:t>optimize a portion of the codes </a:t>
            </a:r>
            <a:r>
              <a:rPr lang="en" altLang="zh-CN" dirty="0">
                <a:latin typeface="Georgia Pro" panose="02040502050405020303" pitchFamily="18" charset="0"/>
              </a:rPr>
              <a:t>for each time fragment. These codes are </a:t>
            </a:r>
            <a:r>
              <a:rPr lang="en" altLang="zh-CN" dirty="0">
                <a:solidFill>
                  <a:srgbClr val="0070C0"/>
                </a:solidFill>
                <a:latin typeface="Georgia Pro" panose="02040502050405020303" pitchFamily="18" charset="0"/>
              </a:rPr>
              <a:t>incrementally added to the codebook</a:t>
            </a:r>
            <a:r>
              <a:rPr lang="en" altLang="zh-CN" dirty="0">
                <a:latin typeface="Georgia Pro" panose="02040502050405020303" pitchFamily="18" charset="0"/>
              </a:rPr>
              <a:t>, and the corresponding positions in the index plane are updated</a:t>
            </a:r>
            <a:endParaRPr lang="en-US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822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1" y="360095"/>
            <a:ext cx="9276104" cy="754373"/>
          </a:xfrm>
        </p:spPr>
        <p:txBody>
          <a:bodyPr>
            <a:noAutofit/>
          </a:bodyPr>
          <a:lstStyle/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Painting 3D Nature in 2D (CVPR2023)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696C989-888B-EB10-C726-B7CD95566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258026"/>
            <a:ext cx="11495134" cy="5098324"/>
          </a:xfrm>
        </p:spPr>
        <p:txBody>
          <a:bodyPr>
            <a:normAutofit/>
          </a:bodyPr>
          <a:lstStyle/>
          <a:p>
            <a:r>
              <a:rPr lang="en" altLang="zh-CN" sz="2400" b="1" dirty="0">
                <a:latin typeface="Georgia Pro" panose="02040502050405020303" pitchFamily="18" charset="0"/>
              </a:rPr>
              <a:t>Task: </a:t>
            </a:r>
            <a:r>
              <a:rPr lang="en" altLang="zh-CN" sz="2400" dirty="0">
                <a:latin typeface="Georgia Pro" panose="02040502050405020303" pitchFamily="18" charset="0"/>
              </a:rPr>
              <a:t>takes a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single semantic mask </a:t>
            </a:r>
            <a:r>
              <a:rPr lang="en" altLang="zh-CN" sz="2400" dirty="0">
                <a:latin typeface="Georgia Pro" panose="02040502050405020303" pitchFamily="18" charset="0"/>
              </a:rPr>
              <a:t>as input to synthesize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multi-view consistent color images </a:t>
            </a:r>
            <a:r>
              <a:rPr lang="en" altLang="zh-CN" sz="2400" dirty="0">
                <a:latin typeface="Georgia Pro" panose="02040502050405020303" pitchFamily="18" charset="0"/>
              </a:rPr>
              <a:t>of natural scenes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" altLang="zh-CN" sz="2400" b="1" dirty="0">
                <a:latin typeface="Georgia Pro" panose="02040502050405020303" pitchFamily="18" charset="0"/>
              </a:rPr>
              <a:t>Key idea</a:t>
            </a:r>
            <a:r>
              <a:rPr lang="en-US" altLang="zh-CN" sz="2400" dirty="0">
                <a:latin typeface="Georgia Pro" panose="02040502050405020303" pitchFamily="18" charset="0"/>
              </a:rPr>
              <a:t>: </a:t>
            </a:r>
            <a:r>
              <a:rPr lang="en" altLang="zh-CN" sz="2400" dirty="0">
                <a:latin typeface="Georgia Pro" panose="02040502050405020303" pitchFamily="18" charset="0"/>
              </a:rPr>
              <a:t>use a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semantic field </a:t>
            </a:r>
            <a:r>
              <a:rPr lang="en" altLang="zh-CN" sz="2400" dirty="0">
                <a:latin typeface="Georgia Pro" panose="02040502050405020303" pitchFamily="18" charset="0"/>
              </a:rPr>
              <a:t>as the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intermediate representation</a:t>
            </a:r>
            <a:r>
              <a:rPr lang="en" altLang="zh-CN" sz="2400" dirty="0">
                <a:latin typeface="Georgia Pro" panose="02040502050405020303" pitchFamily="18" charset="0"/>
              </a:rPr>
              <a:t>, which is easier to reconstruct from an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input semantic mask </a:t>
            </a:r>
            <a:r>
              <a:rPr lang="en" altLang="zh-CN" sz="2400" dirty="0">
                <a:latin typeface="Georgia Pro" panose="02040502050405020303" pitchFamily="18" charset="0"/>
              </a:rPr>
              <a:t>and then translate to a radiance field with the assistance of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off-the-shelf semantic image synthesis models</a:t>
            </a:r>
            <a:r>
              <a:rPr lang="en" altLang="zh-CN" sz="2400" dirty="0">
                <a:latin typeface="Georgia Pro" panose="02040502050405020303" pitchFamily="18" charset="0"/>
              </a:rPr>
              <a:t>. </a:t>
            </a:r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20A896-C475-612D-A8EE-426B26703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575" y="2179213"/>
            <a:ext cx="6331721" cy="2906466"/>
          </a:xfrm>
          <a:prstGeom prst="rect">
            <a:avLst/>
          </a:prstGeom>
        </p:spPr>
      </p:pic>
      <p:pic>
        <p:nvPicPr>
          <p:cNvPr id="11" name="teaser">
            <a:hlinkClick r:id="" action="ppaction://media"/>
            <a:extLst>
              <a:ext uri="{FF2B5EF4-FFF2-40B4-BE49-F238E27FC236}">
                <a16:creationId xmlns:a16="http://schemas.microsoft.com/office/drawing/2014/main" id="{0DAAF9A6-0A49-603C-DF4F-F6A5CB6A5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995" y="2254420"/>
            <a:ext cx="4821580" cy="23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082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0" y="411370"/>
            <a:ext cx="6559661" cy="75437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Our Pipeline and Methods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54CFAD6-43BE-0AC6-EABB-B8C204F1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06" y="1318917"/>
            <a:ext cx="11075194" cy="20989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" altLang="zh-CN" sz="2400" dirty="0">
                <a:latin typeface="Georgia Pro" panose="02040502050405020303" pitchFamily="18" charset="0"/>
              </a:rPr>
              <a:t>Generate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multi-view semantic masks </a:t>
            </a:r>
            <a:r>
              <a:rPr lang="en" altLang="zh-CN" sz="2400" dirty="0">
                <a:latin typeface="Georgia Pro" panose="02040502050405020303" pitchFamily="18" charset="0"/>
              </a:rPr>
              <a:t>with an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inpainting network </a:t>
            </a:r>
            <a:r>
              <a:rPr lang="en" altLang="zh-CN" sz="2400" dirty="0">
                <a:latin typeface="Georgia Pro" panose="02040502050405020303" pitchFamily="18" charset="0"/>
              </a:rPr>
              <a:t>and then convert semantic masks to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RGB images </a:t>
            </a:r>
            <a:r>
              <a:rPr lang="en" altLang="zh-CN" sz="2400" dirty="0">
                <a:latin typeface="Georgia Pro" panose="02040502050405020303" pitchFamily="18" charset="0"/>
              </a:rPr>
              <a:t>using SPADE</a:t>
            </a:r>
            <a:endParaRPr lang="en-US" sz="2400" dirty="0">
              <a:latin typeface="Georgia Pro" panose="02040502050405020303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" altLang="zh-CN" dirty="0">
                <a:latin typeface="Georgia Pro" panose="02040502050405020303" pitchFamily="18" charset="0"/>
              </a:rPr>
              <a:t>learned with the supervision of multi-view 2D videos</a:t>
            </a:r>
            <a:endParaRPr lang="en-US" dirty="0"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</a:pP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Neural scene representation </a:t>
            </a:r>
            <a:r>
              <a:rPr lang="en" altLang="zh-CN" sz="2400" dirty="0">
                <a:latin typeface="Georgia Pro" panose="02040502050405020303" pitchFamily="18" charset="0"/>
              </a:rPr>
              <a:t>is optimized to fuse appearance information provided by SPADE, which enables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view-consistent rendering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Georgia Pro" panose="0204050205040502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BFBD08-7BEB-4289-8AEE-4061E021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3" y="3365096"/>
            <a:ext cx="8675914" cy="31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76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622</TotalTime>
  <Words>789</Words>
  <Application>Microsoft Macintosh PowerPoint</Application>
  <PresentationFormat>宽屏</PresentationFormat>
  <Paragraphs>149</Paragraphs>
  <Slides>12</Slides>
  <Notes>12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等线</vt:lpstr>
      <vt:lpstr>等线 Light</vt:lpstr>
      <vt:lpstr>Arial</vt:lpstr>
      <vt:lpstr>Georgia</vt:lpstr>
      <vt:lpstr>Georgia Pro</vt:lpstr>
      <vt:lpstr>Wingdings</vt:lpstr>
      <vt:lpstr>Office 主题​​</vt:lpstr>
      <vt:lpstr>SenseTime Scholarship Interview ——Research Introduction</vt:lpstr>
      <vt:lpstr>Short Bio</vt:lpstr>
      <vt:lpstr>Instruct 4D-to-4D (CVPR2024 under review)</vt:lpstr>
      <vt:lpstr>Instruct 4D-to-4D (CVPR2024 under review)</vt:lpstr>
      <vt:lpstr>Our Pipeline and Methods</vt:lpstr>
      <vt:lpstr>PowerPoint 演示文稿</vt:lpstr>
      <vt:lpstr>Our Pipeline and Methods</vt:lpstr>
      <vt:lpstr>Painting 3D Nature in 2D (CVPR2023)</vt:lpstr>
      <vt:lpstr>Our Pipeline and Methods</vt:lpstr>
      <vt:lpstr>Experiment Results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NeuralEditor: Editing Neural Radiance Fields via Manipulating Point Clouds</dc:title>
  <dc:creator>Linzhan Mou</dc:creator>
  <cp:lastModifiedBy>Linzhan Mou</cp:lastModifiedBy>
  <cp:revision>45</cp:revision>
  <dcterms:created xsi:type="dcterms:W3CDTF">2023-08-15T01:50:25Z</dcterms:created>
  <dcterms:modified xsi:type="dcterms:W3CDTF">2023-11-23T05:27:43Z</dcterms:modified>
</cp:coreProperties>
</file>